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7" r:id="rId2"/>
    <p:sldId id="267" r:id="rId3"/>
    <p:sldId id="266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7B7C1F0-97CF-4A82-B684-36632B3C3600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FC6B8F0-5161-4AC3-A577-1320AF3E34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93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057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3155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746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315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082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7444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488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484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753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275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634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926F8-7B60-4CC4-B6FA-5187DB0E4D36}" type="datetimeFigureOut">
              <a:rPr lang="fa-IR" smtClean="0"/>
              <a:t>1441/08/21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8350-5462-43E1-A8B5-DECD06795C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502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90500"/>
            <a:ext cx="8675687" cy="1527175"/>
          </a:xfrm>
        </p:spPr>
        <p:txBody>
          <a:bodyPr>
            <a:normAutofit fontScale="90000"/>
          </a:bodyPr>
          <a:lstStyle/>
          <a:p>
            <a:pPr algn="ctr" rtl="1" eaLnBrk="1" hangingPunct="1"/>
            <a:r>
              <a:rPr lang="ar-SA" sz="5000" b="1" smtClean="0">
                <a:solidFill>
                  <a:srgbClr val="E30313"/>
                </a:solidFill>
                <a:cs typeface="Titr" pitchFamily="2" charset="-78"/>
              </a:rPr>
              <a:t>مکاتب اقتصادي </a:t>
            </a:r>
            <a:r>
              <a:rPr lang="fa-IR" sz="5000" b="1" smtClean="0">
                <a:solidFill>
                  <a:srgbClr val="E30313"/>
                </a:solidFill>
                <a:cs typeface="Titr" pitchFamily="2" charset="-78"/>
              </a:rPr>
              <a:t/>
            </a:r>
            <a:br>
              <a:rPr lang="fa-IR" sz="5000" b="1" smtClean="0">
                <a:solidFill>
                  <a:srgbClr val="E30313"/>
                </a:solidFill>
                <a:cs typeface="Titr" pitchFamily="2" charset="-78"/>
              </a:rPr>
            </a:br>
            <a:r>
              <a:rPr lang="ar-SA" sz="5000" b="1" smtClean="0">
                <a:solidFill>
                  <a:srgbClr val="E30313"/>
                </a:solidFill>
                <a:cs typeface="Titr" pitchFamily="2" charset="-78"/>
              </a:rPr>
              <a:t>نقش و وظيفه </a:t>
            </a:r>
            <a:r>
              <a:rPr lang="ar-SA" sz="5000" b="1" smtClean="0">
                <a:solidFill>
                  <a:srgbClr val="032EE3"/>
                </a:solidFill>
                <a:cs typeface="Titr" pitchFamily="2" charset="-78"/>
              </a:rPr>
              <a:t>دو</a:t>
            </a:r>
            <a:r>
              <a:rPr lang="fa-IR" sz="5000" b="1" smtClean="0">
                <a:solidFill>
                  <a:srgbClr val="032EE3"/>
                </a:solidFill>
                <a:cs typeface="Titr" pitchFamily="2" charset="-78"/>
              </a:rPr>
              <a:t>لت</a:t>
            </a:r>
            <a:endParaRPr lang="en-US" sz="5000" b="1" smtClean="0">
              <a:solidFill>
                <a:srgbClr val="032EE3"/>
              </a:solidFill>
              <a:cs typeface="Titr" pitchFamily="2" charset="-78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42875" y="2220913"/>
            <a:ext cx="90011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rtl="1"/>
            <a:r>
              <a:rPr lang="ar-SA" sz="4400" b="1">
                <a:solidFill>
                  <a:srgbClr val="E30313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قبل</a:t>
            </a:r>
            <a:r>
              <a:rPr lang="ar-SA" sz="4400" b="1">
                <a:solidFill>
                  <a:srgbClr val="025A1D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از شکل گيري مکاتب اصلي اقتصاد</a:t>
            </a:r>
            <a:r>
              <a:rPr lang="ar-SA" sz="44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عمدتاً نقش اوليه دولتها تأمين کالاهاي</a:t>
            </a:r>
            <a:r>
              <a:rPr lang="fa-IR" sz="44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</a:t>
            </a:r>
            <a:r>
              <a:rPr lang="ar-SA" sz="44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عمومي اساسي بوده است</a:t>
            </a:r>
            <a:endParaRPr lang="fa-IR" sz="4400" b="1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Nazanin" pitchFamily="2" charset="-78"/>
            </a:endParaRPr>
          </a:p>
          <a:p>
            <a:pPr algn="r" rtl="1"/>
            <a:r>
              <a:rPr lang="ar-SA" sz="4400" b="1">
                <a:solidFill>
                  <a:srgbClr val="E30313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پس</a:t>
            </a:r>
            <a:r>
              <a:rPr lang="ar-SA" sz="4400" b="1">
                <a:solidFill>
                  <a:srgbClr val="025A1D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از شکل گيري مکاتب اقتصادي</a:t>
            </a:r>
            <a:r>
              <a:rPr lang="ar-SA" sz="44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اختلاف نظر اساسي در بين مکاتب بيشتر حول دخالت بيشتر يا کمتر دولت در جريانات اقتصادي کشورها بود</a:t>
            </a:r>
            <a:endParaRPr lang="fa-IR" sz="4400">
              <a:latin typeface="Arial" pitchFamily="34" charset="0"/>
              <a:ea typeface="Times New Roman" pitchFamily="18" charset="0"/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789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algn="ctr" eaLnBrk="1" hangingPunct="1"/>
            <a:r>
              <a:rPr lang="ar-SA" sz="7400" b="1" smtClean="0">
                <a:solidFill>
                  <a:srgbClr val="E30313"/>
                </a:solidFill>
                <a:cs typeface="Titr" pitchFamily="2" charset="-78"/>
              </a:rPr>
              <a:t>ج) مرحله اجراء بودجه:</a:t>
            </a:r>
            <a:endParaRPr lang="en-US" sz="7400" b="1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1484313"/>
            <a:ext cx="9144000" cy="514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52413" algn="r" eaLnBrk="1" hangingPunct="1">
              <a:lnSpc>
                <a:spcPct val="11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اجراء بودجه را شايد بتوان مهمترين</a:t>
            </a:r>
            <a:r>
              <a:rPr lang="fa-IR" sz="3600" b="1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  <a:r>
              <a:rPr lang="ar-SA" sz="3600" b="1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بخش</a:t>
            </a:r>
            <a:r>
              <a:rPr lang="fa-IR" sz="3600" b="1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  <a:r>
              <a:rPr lang="ar-SA" sz="3600" b="1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فرآيند بودجه ناميد.</a:t>
            </a:r>
            <a:endParaRPr lang="fa-IR" sz="3600" b="1" dirty="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r" eaLnBrk="1" hangingPunct="1">
              <a:lnSpc>
                <a:spcPct val="11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برآيند مرحله تدوين و تصويب بودجه در اين مرحله نمايان مي شود.</a:t>
            </a:r>
            <a:endParaRPr lang="fa-IR" sz="3600" b="1" dirty="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r" rtl="1" eaLnBrk="1" hangingPunct="1">
              <a:lnSpc>
                <a:spcPct val="110000"/>
              </a:lnSpc>
              <a:spcBef>
                <a:spcPct val="20000"/>
              </a:spcBef>
            </a:pPr>
            <a:r>
              <a:rPr lang="ar-SA" sz="3600" b="1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با توجه به حد تفضيل مشخص شده در مرحله تصويب بودجه و اختيارات قانوني که قانون اساسي و يا قوانين مادر در اختيار دولت قرار مي دهد ماهيت مرحله اجراء بودجه مشخص مي شود</a:t>
            </a:r>
            <a:r>
              <a:rPr lang="ar-SA" sz="2800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12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algn="ctr" eaLnBrk="1" hangingPunct="1"/>
            <a:r>
              <a:rPr lang="ar-SA" sz="7400" b="1" smtClean="0">
                <a:solidFill>
                  <a:srgbClr val="E30313"/>
                </a:solidFill>
                <a:cs typeface="Titr" pitchFamily="2" charset="-78"/>
              </a:rPr>
              <a:t>د) مرحله نظارت بر بودجه:</a:t>
            </a:r>
            <a:endParaRPr lang="en-US" sz="7400" b="1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2565400"/>
            <a:ext cx="9144000" cy="344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52413" algn="ctr" rtl="1" eaLnBrk="1" hangingPunct="1">
              <a:lnSpc>
                <a:spcPct val="80000"/>
              </a:lnSpc>
              <a:spcBef>
                <a:spcPct val="20000"/>
              </a:spcBef>
            </a:pPr>
            <a:r>
              <a:rPr lang="ar-SA" sz="400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در متد علمي نظارت بر بودجه به دو بخش</a:t>
            </a:r>
            <a:r>
              <a:rPr lang="fa-IR" sz="400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  <a:r>
              <a:rPr lang="ar-SA" sz="400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تقسيم مي شود.</a:t>
            </a:r>
            <a:endParaRPr lang="fa-IR" sz="400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ctr" rtl="1" eaLnBrk="1" hangingPunct="1">
              <a:lnSpc>
                <a:spcPct val="80000"/>
              </a:lnSpc>
              <a:spcBef>
                <a:spcPct val="20000"/>
              </a:spcBef>
            </a:pPr>
            <a:endParaRPr lang="fa-IR" sz="400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ctr" rtl="1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ar-SA" sz="54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نظارت داخلي</a:t>
            </a:r>
            <a:r>
              <a:rPr lang="fa-IR" sz="54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</a:p>
          <a:p>
            <a:pPr indent="252413" algn="ctr" rtl="1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ar-SA" sz="54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نظارت خارجي</a:t>
            </a:r>
            <a:r>
              <a:rPr lang="ar-SA" sz="540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  <a:endParaRPr lang="fa-IR" sz="540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ctr" rtl="1" eaLnBrk="1" hangingPunct="1">
              <a:lnSpc>
                <a:spcPct val="80000"/>
              </a:lnSpc>
              <a:spcBef>
                <a:spcPct val="20000"/>
              </a:spcBef>
            </a:pPr>
            <a:endParaRPr lang="ar-SA" sz="400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747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1527175"/>
          </a:xfrm>
        </p:spPr>
        <p:txBody>
          <a:bodyPr/>
          <a:lstStyle/>
          <a:p>
            <a:pPr marL="800100" indent="-800100" algn="ctr" rtl="1" eaLnBrk="1" hangingPunct="1">
              <a:buFontTx/>
              <a:buAutoNum type="arabicPeriod"/>
            </a:pPr>
            <a:r>
              <a:rPr lang="fa-IR" sz="7400" b="1" smtClean="0">
                <a:solidFill>
                  <a:srgbClr val="E30313"/>
                </a:solidFill>
                <a:cs typeface="Titr" pitchFamily="2" charset="-78"/>
              </a:rPr>
              <a:t> </a:t>
            </a:r>
            <a:r>
              <a:rPr lang="ar-SA" sz="7400" b="1" smtClean="0">
                <a:solidFill>
                  <a:srgbClr val="E30313"/>
                </a:solidFill>
                <a:cs typeface="Titr" pitchFamily="2" charset="-78"/>
              </a:rPr>
              <a:t>نظارت داخلي:</a:t>
            </a:r>
            <a:endParaRPr lang="en-US" sz="7400" b="1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114800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ar-SA" sz="4200" b="1" smtClean="0">
                <a:solidFill>
                  <a:srgbClr val="003399"/>
                </a:solidFill>
                <a:cs typeface="2  Zar" pitchFamily="2" charset="-78"/>
              </a:rPr>
              <a:t>اين نظارت توسط قوه مجريه صورت مي پذيرد.</a:t>
            </a:r>
            <a:endParaRPr lang="fa-IR" sz="4200" b="1" smtClean="0">
              <a:solidFill>
                <a:srgbClr val="003399"/>
              </a:solidFill>
              <a:cs typeface="2  Zar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ar-SA" sz="4200" b="1" smtClean="0">
                <a:solidFill>
                  <a:srgbClr val="003399"/>
                </a:solidFill>
                <a:cs typeface="2  Zar" pitchFamily="2" charset="-78"/>
              </a:rPr>
              <a:t> بر اين اساس در قالب قوانين مادر و تعريف شده نظارت داخلي به شکل حسابرسي يا حسابداري داخلي انجام مي شود</a:t>
            </a:r>
            <a:endParaRPr lang="en-US" sz="4200" b="1" smtClean="0">
              <a:solidFill>
                <a:srgbClr val="003399"/>
              </a:solidFill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120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00100" indent="-800100" algn="ctr" rtl="1" eaLnBrk="1" hangingPunct="1">
              <a:buFontTx/>
              <a:buAutoNum type="arabicPeriod" startAt="2"/>
            </a:pPr>
            <a:r>
              <a:rPr lang="ar-SA" sz="7400" b="1" smtClean="0">
                <a:solidFill>
                  <a:srgbClr val="E30313"/>
                </a:solidFill>
                <a:cs typeface="Titr" pitchFamily="2" charset="-78"/>
              </a:rPr>
              <a:t>نظارت خارجي:</a:t>
            </a:r>
            <a:endParaRPr lang="en-US" sz="7400" b="1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38375"/>
            <a:ext cx="9144000" cy="3854450"/>
          </a:xfrm>
        </p:spPr>
        <p:txBody>
          <a:bodyPr>
            <a:normAutofit lnSpcReduction="10000"/>
          </a:bodyPr>
          <a:lstStyle/>
          <a:p>
            <a:pPr algn="r" rtl="1" eaLnBrk="1" hangingPunct="1">
              <a:buFont typeface="Wingdings" pitchFamily="2" charset="2"/>
              <a:buNone/>
            </a:pPr>
            <a:r>
              <a:rPr lang="ar-SA" b="1" smtClean="0">
                <a:solidFill>
                  <a:srgbClr val="003399"/>
                </a:solidFill>
                <a:cs typeface="2  Zar" pitchFamily="2" charset="-78"/>
              </a:rPr>
              <a:t>نظارتيست که توسط قواي خارج از قوه مجريه صورت مي پذيرد.</a:t>
            </a:r>
            <a:endParaRPr lang="en-US" b="1" smtClean="0">
              <a:solidFill>
                <a:srgbClr val="003399"/>
              </a:solidFill>
              <a:cs typeface="2  Zar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ar-SA" sz="3400" b="1" smtClean="0">
                <a:solidFill>
                  <a:srgbClr val="003399"/>
                </a:solidFill>
                <a:cs typeface="2  Zar" pitchFamily="2" charset="-78"/>
              </a:rPr>
              <a:t> مهمترين رکن نظارت خارجي پارلمان مي باشد</a:t>
            </a:r>
            <a:r>
              <a:rPr lang="en-US" sz="3400" b="1" smtClean="0">
                <a:solidFill>
                  <a:srgbClr val="003399"/>
                </a:solidFill>
                <a:cs typeface="2  Zar" pitchFamily="2" charset="-78"/>
              </a:rPr>
              <a:t>.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ar-SA" sz="3400" b="1" smtClean="0">
                <a:solidFill>
                  <a:srgbClr val="003399"/>
                </a:solidFill>
                <a:cs typeface="2  Zar" pitchFamily="2" charset="-78"/>
              </a:rPr>
              <a:t> پارلمان بعنوان تصويب کننده بودجه و مهمترين جايگاه نظارتي تحقق اهداف برنامه هاي توسعه اي کشور وظيفه دارد با برقراري شيوه هاي مشخص و تعريف نهادهاي مسئول نظارت بر اجراء بودجه را به انجام برساند.</a:t>
            </a:r>
          </a:p>
          <a:p>
            <a:pPr algn="r" rtl="1" eaLnBrk="1" hangingPunct="1">
              <a:buFont typeface="Wingdings" pitchFamily="2" charset="2"/>
              <a:buNone/>
            </a:pPr>
            <a:endParaRPr lang="en-US" sz="3400" b="1" smtClean="0">
              <a:solidFill>
                <a:srgbClr val="003399"/>
              </a:solidFill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864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6200" b="1" smtClean="0">
                <a:solidFill>
                  <a:srgbClr val="E30313"/>
                </a:solidFill>
                <a:cs typeface="Titr" pitchFamily="2" charset="-78"/>
              </a:rPr>
              <a:t>مک</a:t>
            </a:r>
            <a:r>
              <a:rPr lang="fa-IR" sz="6200" b="1" smtClean="0">
                <a:solidFill>
                  <a:srgbClr val="E30313"/>
                </a:solidFill>
                <a:cs typeface="Titr" pitchFamily="2" charset="-78"/>
              </a:rPr>
              <a:t>ت</a:t>
            </a:r>
            <a:r>
              <a:rPr lang="ar-SA" sz="6200" b="1" smtClean="0">
                <a:solidFill>
                  <a:srgbClr val="E30313"/>
                </a:solidFill>
                <a:cs typeface="Titr" pitchFamily="2" charset="-78"/>
              </a:rPr>
              <a:t>ب کينز:</a:t>
            </a:r>
            <a:endParaRPr lang="en-US" sz="6200" b="1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81263"/>
            <a:ext cx="9144000" cy="2387600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Clr>
                <a:srgbClr val="E30313"/>
              </a:buClr>
              <a:buSzTx/>
              <a:buFont typeface="Wingdings" pitchFamily="2" charset="2"/>
              <a:buChar char="ü"/>
            </a:pPr>
            <a:r>
              <a:rPr lang="ar-SA" sz="3200" b="1" smtClean="0">
                <a:solidFill>
                  <a:srgbClr val="003399"/>
                </a:solidFill>
                <a:cs typeface="2  Zar" pitchFamily="2" charset="-78"/>
              </a:rPr>
              <a:t>با نظريه معروف خود مبني ب</a:t>
            </a:r>
            <a:r>
              <a:rPr lang="fa-IR" sz="3200" b="1" smtClean="0">
                <a:solidFill>
                  <a:srgbClr val="003399"/>
                </a:solidFill>
                <a:cs typeface="2  Zar" pitchFamily="2" charset="-78"/>
              </a:rPr>
              <a:t>ر</a:t>
            </a:r>
            <a:r>
              <a:rPr lang="ar-SA" sz="3200" b="1" smtClean="0">
                <a:solidFill>
                  <a:srgbClr val="003399"/>
                </a:solidFill>
                <a:cs typeface="2  Zar" pitchFamily="2" charset="-78"/>
              </a:rPr>
              <a:t> ضرورت دخالت دولت</a:t>
            </a:r>
            <a:r>
              <a:rPr lang="en-US" sz="3200" b="1" smtClean="0">
                <a:solidFill>
                  <a:srgbClr val="003399"/>
                </a:solidFill>
                <a:cs typeface="2  Zar" pitchFamily="2" charset="-78"/>
              </a:rPr>
              <a:t> </a:t>
            </a:r>
            <a:r>
              <a:rPr lang="ar-SA" sz="3200" b="1" smtClean="0">
                <a:solidFill>
                  <a:srgbClr val="003399"/>
                </a:solidFill>
                <a:cs typeface="2  Zar" pitchFamily="2" charset="-78"/>
              </a:rPr>
              <a:t>از طريق</a:t>
            </a:r>
            <a:r>
              <a:rPr lang="en-US" sz="3200" b="1" smtClean="0">
                <a:solidFill>
                  <a:srgbClr val="003399"/>
                </a:solidFill>
                <a:cs typeface="2  Zar" pitchFamily="2" charset="-78"/>
              </a:rPr>
              <a:t> </a:t>
            </a:r>
            <a:r>
              <a:rPr lang="ar-SA" sz="3200" b="1" smtClean="0">
                <a:solidFill>
                  <a:srgbClr val="003399"/>
                </a:solidFill>
                <a:cs typeface="2  Zar" pitchFamily="2" charset="-78"/>
              </a:rPr>
              <a:t>سياستهاي پولي و مالي سعي بر رفع بحران اقتصادي حاکم بر غر</a:t>
            </a:r>
            <a:r>
              <a:rPr lang="fa-IR" sz="3200" b="1" smtClean="0">
                <a:solidFill>
                  <a:srgbClr val="003399"/>
                </a:solidFill>
                <a:cs typeface="2  Zar" pitchFamily="2" charset="-78"/>
              </a:rPr>
              <a:t>ب كرد</a:t>
            </a:r>
          </a:p>
          <a:p>
            <a:pPr algn="r" rtl="1" eaLnBrk="1" hangingPunct="1">
              <a:lnSpc>
                <a:spcPct val="80000"/>
              </a:lnSpc>
              <a:buClr>
                <a:srgbClr val="E30313"/>
              </a:buClr>
              <a:buSzTx/>
              <a:buFont typeface="Wingdings" pitchFamily="2" charset="2"/>
              <a:buChar char="ü"/>
            </a:pPr>
            <a:r>
              <a:rPr lang="ar-SA" sz="3200" b="1" smtClean="0">
                <a:solidFill>
                  <a:srgbClr val="003399"/>
                </a:solidFill>
                <a:cs typeface="2  Zar" pitchFamily="2" charset="-78"/>
              </a:rPr>
              <a:t>او اعتقاد داشت که اقتصاد رقابتي مي بايست به </a:t>
            </a:r>
            <a:r>
              <a:rPr lang="fa-IR" sz="3200" b="1" smtClean="0">
                <a:solidFill>
                  <a:srgbClr val="003399"/>
                </a:solidFill>
                <a:cs typeface="2  Zar" pitchFamily="2" charset="-78"/>
              </a:rPr>
              <a:t>اقتصاد مختلط</a:t>
            </a:r>
            <a:r>
              <a:rPr lang="ar-SA" sz="3200" b="1" smtClean="0">
                <a:solidFill>
                  <a:srgbClr val="003399"/>
                </a:solidFill>
                <a:cs typeface="2  Zar" pitchFamily="2" charset="-78"/>
              </a:rPr>
              <a:t> تغيير يابد و بهمين دليل نقش دولت تغيير جدي پيدا</a:t>
            </a:r>
            <a:r>
              <a:rPr lang="ar-SA" sz="3700" b="1" smtClean="0">
                <a:solidFill>
                  <a:srgbClr val="003399"/>
                </a:solidFill>
                <a:cs typeface="2  Zar" pitchFamily="2" charset="-78"/>
              </a:rPr>
              <a:t> </a:t>
            </a:r>
            <a:r>
              <a:rPr lang="ar-SA" sz="3200" b="1" smtClean="0">
                <a:solidFill>
                  <a:srgbClr val="003399"/>
                </a:solidFill>
                <a:cs typeface="2  Zar" pitchFamily="2" charset="-78"/>
              </a:rPr>
              <a:t>کرد.</a:t>
            </a:r>
            <a:endParaRPr lang="en-US" sz="2900" smtClean="0">
              <a:solidFill>
                <a:srgbClr val="003399"/>
              </a:solidFill>
            </a:endParaRP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12807950" y="2925763"/>
            <a:ext cx="606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rtl="1" eaLnBrk="1" hangingPunct="1"/>
            <a:r>
              <a:rPr lang="ar-SA" sz="600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. 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2124075" y="685800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9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sz="5600" b="1" smtClean="0">
                <a:solidFill>
                  <a:srgbClr val="E30313"/>
                </a:solidFill>
                <a:cs typeface="Titr" pitchFamily="2" charset="-78"/>
              </a:rPr>
              <a:t>مکتب کلاسيکها</a:t>
            </a:r>
            <a:endParaRPr lang="en-US" sz="5600" b="1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00213"/>
            <a:ext cx="7772400" cy="45307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en-US" b="1" smtClean="0">
              <a:solidFill>
                <a:srgbClr val="000000"/>
              </a:solidFill>
            </a:endParaRPr>
          </a:p>
          <a:p>
            <a:pPr eaLnBrk="1" hangingPunct="1"/>
            <a:endParaRPr lang="en-US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1844675"/>
            <a:ext cx="9144000" cy="326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ar-SA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</a:t>
            </a:r>
            <a:endParaRPr lang="en-US" b="1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Nazanin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38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حداقل دخالت دولت شعار اصلي مکاتب کلاسيکها بود</a:t>
            </a:r>
            <a:endParaRPr lang="fa-IR" sz="3800" b="1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Nazanin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None/>
            </a:pPr>
            <a:endParaRPr lang="en-US" sz="3800" b="1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Nazanin" pitchFamily="2" charset="-78"/>
            </a:endParaRPr>
          </a:p>
          <a:p>
            <a:pPr algn="r" rtl="1" eaLnBrk="1" hangingPunct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38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آنان اعمال حقوق مالکيت، دفاع ملي و تعليم و تربيت عمومي را جزء وظايف اصلي دولت مي دانستند</a:t>
            </a:r>
            <a:r>
              <a:rPr lang="en-US" sz="38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                </a:t>
            </a:r>
            <a:endParaRPr lang="ar-SA" sz="3800" b="1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612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620713"/>
            <a:ext cx="7010400" cy="1150937"/>
          </a:xfrm>
        </p:spPr>
        <p:txBody>
          <a:bodyPr/>
          <a:lstStyle/>
          <a:p>
            <a:pPr algn="ctr" eaLnBrk="1" hangingPunct="1"/>
            <a:r>
              <a:rPr lang="ar-SA" sz="6200" b="1" smtClean="0">
                <a:solidFill>
                  <a:srgbClr val="E30313"/>
                </a:solidFill>
                <a:cs typeface="2  Titr" pitchFamily="2" charset="-78"/>
              </a:rPr>
              <a:t>مکتب پوليون:</a:t>
            </a:r>
            <a:endParaRPr lang="en-US" sz="6200" b="1" smtClean="0">
              <a:solidFill>
                <a:srgbClr val="E30313"/>
              </a:solidFill>
              <a:cs typeface="2  Titr" pitchFamily="2" charset="-78"/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0" y="2565400"/>
            <a:ext cx="9144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rtl="1" eaLnBrk="1" hangingPunct="1"/>
            <a:r>
              <a:rPr lang="ar-SA" sz="6000" b="1">
                <a:solidFill>
                  <a:srgbClr val="003399"/>
                </a:solidFill>
              </a:rPr>
              <a:t>اين مکتب اعتقاد داردکه</a:t>
            </a:r>
            <a:r>
              <a:rPr lang="en-US" sz="6000" b="1">
                <a:solidFill>
                  <a:srgbClr val="003399"/>
                </a:solidFill>
              </a:rPr>
              <a:t> </a:t>
            </a:r>
            <a:r>
              <a:rPr lang="ar-SA" sz="6000" b="1">
                <a:solidFill>
                  <a:srgbClr val="003399"/>
                </a:solidFill>
              </a:rPr>
              <a:t>تن</a:t>
            </a:r>
            <a:r>
              <a:rPr lang="fa-IR" sz="6000" b="1">
                <a:solidFill>
                  <a:srgbClr val="003399"/>
                </a:solidFill>
              </a:rPr>
              <a:t>ها </a:t>
            </a:r>
            <a:r>
              <a:rPr lang="ar-SA" sz="6000" b="1">
                <a:solidFill>
                  <a:srgbClr val="003399"/>
                </a:solidFill>
              </a:rPr>
              <a:t>سياست اقتصادي </a:t>
            </a:r>
            <a:r>
              <a:rPr lang="en-US" sz="6000" b="1">
                <a:solidFill>
                  <a:srgbClr val="003399"/>
                </a:solidFill>
              </a:rPr>
              <a:t> </a:t>
            </a:r>
            <a:r>
              <a:rPr lang="ar-SA" sz="6000" b="1">
                <a:solidFill>
                  <a:srgbClr val="003399"/>
                </a:solidFill>
              </a:rPr>
              <a:t>ضروري</a:t>
            </a:r>
            <a:r>
              <a:rPr lang="en-US" sz="6000" b="1">
                <a:solidFill>
                  <a:srgbClr val="003399"/>
                </a:solidFill>
              </a:rPr>
              <a:t> </a:t>
            </a:r>
            <a:r>
              <a:rPr lang="ar-SA" sz="6000" b="1">
                <a:solidFill>
                  <a:srgbClr val="003399"/>
                </a:solidFill>
              </a:rPr>
              <a:t> براي </a:t>
            </a:r>
            <a:r>
              <a:rPr lang="en-US" sz="6000" b="1">
                <a:solidFill>
                  <a:srgbClr val="003399"/>
                </a:solidFill>
              </a:rPr>
              <a:t> </a:t>
            </a:r>
            <a:r>
              <a:rPr lang="ar-SA" sz="6000" b="1">
                <a:solidFill>
                  <a:srgbClr val="003399"/>
                </a:solidFill>
              </a:rPr>
              <a:t>دولت </a:t>
            </a:r>
            <a:r>
              <a:rPr lang="en-US" sz="6000" b="1">
                <a:solidFill>
                  <a:srgbClr val="003399"/>
                </a:solidFill>
              </a:rPr>
              <a:t>    </a:t>
            </a:r>
            <a:r>
              <a:rPr lang="ar-SA" sz="6000" b="1">
                <a:solidFill>
                  <a:srgbClr val="003399"/>
                </a:solidFill>
              </a:rPr>
              <a:t>اين است که بتواند حجم پول و نرخ رشد آن را کنترل کند.</a:t>
            </a:r>
            <a:r>
              <a:rPr lang="fa-IR" sz="6000" b="1">
                <a:solidFill>
                  <a:srgbClr val="003399"/>
                </a:solidFill>
              </a:rPr>
              <a:t> </a:t>
            </a:r>
            <a:endParaRPr lang="en-US" sz="60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1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052513"/>
            <a:ext cx="7010400" cy="1527175"/>
          </a:xfrm>
        </p:spPr>
        <p:txBody>
          <a:bodyPr/>
          <a:lstStyle/>
          <a:p>
            <a:pPr algn="ctr" eaLnBrk="1" hangingPunct="1"/>
            <a:r>
              <a:rPr lang="ar-SA" sz="7400" b="1" smtClean="0">
                <a:solidFill>
                  <a:srgbClr val="E30313"/>
                </a:solidFill>
                <a:cs typeface="Titr" pitchFamily="2" charset="-78"/>
              </a:rPr>
              <a:t>مکتب نئوکلاسيکها:</a:t>
            </a:r>
            <a:endParaRPr lang="en-US" sz="7400" b="1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2122488"/>
            <a:ext cx="91440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rtl="1" eaLnBrk="1" hangingPunct="1">
              <a:buFontTx/>
              <a:buChar char="-"/>
            </a:pPr>
            <a:endParaRPr lang="fa-IR" sz="6000" b="1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Nazanin" pitchFamily="2" charset="-78"/>
            </a:endParaRPr>
          </a:p>
          <a:p>
            <a:pPr algn="ctr" rtl="1" eaLnBrk="1" hangingPunct="1"/>
            <a:r>
              <a:rPr lang="ar-SA" sz="60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</a:t>
            </a:r>
            <a:r>
              <a:rPr lang="ar-SA" sz="6000" b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اين گروه نقش کوچکي</a:t>
            </a:r>
            <a:r>
              <a:rPr lang="fa-IR" sz="6000" b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  <a:r>
              <a:rPr lang="ar-SA" sz="6000" b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براي دولت قائل هستند</a:t>
            </a:r>
            <a:r>
              <a:rPr lang="ar-SA" sz="360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(همانند پوليون</a:t>
            </a:r>
            <a:r>
              <a:rPr lang="fa-IR" sz="6000" b="1" i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54056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27175"/>
          </a:xfrm>
        </p:spPr>
        <p:txBody>
          <a:bodyPr/>
          <a:lstStyle/>
          <a:p>
            <a:pPr algn="ctr" eaLnBrk="1" hangingPunct="1"/>
            <a:r>
              <a:rPr lang="ar-SA" sz="7400" b="1" smtClean="0">
                <a:solidFill>
                  <a:srgbClr val="E30313"/>
                </a:solidFill>
                <a:cs typeface="Titr" pitchFamily="2" charset="-78"/>
              </a:rPr>
              <a:t>مکتب</a:t>
            </a:r>
            <a:r>
              <a:rPr lang="ar-SA" b="1" smtClean="0">
                <a:solidFill>
                  <a:srgbClr val="000000"/>
                </a:solidFill>
              </a:rPr>
              <a:t> </a:t>
            </a:r>
            <a:r>
              <a:rPr lang="ar-SA" sz="7400" b="1" smtClean="0">
                <a:solidFill>
                  <a:srgbClr val="E30313"/>
                </a:solidFill>
                <a:cs typeface="Titr" pitchFamily="2" charset="-78"/>
              </a:rPr>
              <a:t>نئوکينزينها:</a:t>
            </a:r>
            <a:endParaRPr lang="en-US" sz="7400" b="1" smtClean="0">
              <a:solidFill>
                <a:srgbClr val="E30313"/>
              </a:solidFill>
              <a:cs typeface="Titr" pitchFamily="2" charset="-78"/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2511425"/>
            <a:ext cx="9144000" cy="320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 algn="ctr" rtl="1" eaLnBrk="1" hangingPunct="1"/>
            <a:r>
              <a:rPr lang="ar-SA" sz="60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Nazanin" pitchFamily="2" charset="-78"/>
              </a:rPr>
              <a:t> </a:t>
            </a:r>
            <a:r>
              <a:rPr lang="ar-SA" sz="4800" b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اين گروه در ادامه نظريات اوليه کينز</a:t>
            </a:r>
            <a:endParaRPr lang="fa-IR" sz="4800" b="1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marL="342900" indent="-342900" algn="ctr" rtl="1" eaLnBrk="1" hangingPunct="1"/>
            <a:r>
              <a:rPr lang="ar-SA" sz="4800" b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معتقدند دخالت دولت حداقل</a:t>
            </a:r>
            <a:r>
              <a:rPr lang="fa-IR" sz="4800" b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  <a:r>
              <a:rPr lang="ar-SA" sz="4800" b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در بعضي مواقع جهت تثبيت سطح</a:t>
            </a:r>
            <a:r>
              <a:rPr lang="fa-IR" sz="4800" b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</a:t>
            </a:r>
            <a:r>
              <a:rPr lang="ar-SA" sz="4800" b="1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فعاليت اقتصادي مطلوب است.</a:t>
            </a:r>
          </a:p>
        </p:txBody>
      </p:sp>
    </p:spTree>
    <p:extLst>
      <p:ext uri="{BB962C8B-B14F-4D97-AF65-F5344CB8AC3E}">
        <p14:creationId xmlns:p14="http://schemas.microsoft.com/office/powerpoint/2010/main" val="334663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90500"/>
            <a:ext cx="7275512" cy="6407150"/>
          </a:xfrm>
        </p:spPr>
        <p:txBody>
          <a:bodyPr/>
          <a:lstStyle/>
          <a:p>
            <a:pPr eaLnBrk="1" hangingPunct="1"/>
            <a:r>
              <a:rPr lang="fa-IR" sz="8200" b="1" smtClean="0">
                <a:solidFill>
                  <a:srgbClr val="E30313"/>
                </a:solidFill>
                <a:cs typeface="Titr" pitchFamily="2" charset="-78"/>
              </a:rPr>
              <a:t>مراحل بودجه بندي</a:t>
            </a:r>
            <a:r>
              <a:rPr lang="en-US" sz="8200" b="1" smtClean="0">
                <a:solidFill>
                  <a:srgbClr val="E30313"/>
                </a:solidFill>
                <a:cs typeface="Titr" pitchFamily="2" charset="-78"/>
              </a:rPr>
              <a:t/>
            </a:r>
            <a:br>
              <a:rPr lang="en-US" sz="8200" b="1" smtClean="0">
                <a:solidFill>
                  <a:srgbClr val="E30313"/>
                </a:solidFill>
                <a:cs typeface="Titr" pitchFamily="2" charset="-78"/>
              </a:rPr>
            </a:br>
            <a:endParaRPr lang="en-US" sz="8200" b="1" smtClean="0">
              <a:solidFill>
                <a:srgbClr val="E30313"/>
              </a:solidFill>
              <a:cs typeface="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325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1309688"/>
            <a:ext cx="9144000" cy="584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52413" algn="r" rtl="1"/>
            <a:r>
              <a:rPr lang="ar-SA" sz="2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Lotus" pitchFamily="2" charset="-78"/>
              </a:rPr>
              <a:t>در شرايط کنوني در کشور ايران سازمان مدييت و برنامه ريزي کشور ضمن تعيين خط مشي هاي اصلي بودجه (که توسط رئيس جمهور ابلاغ مي شود) با همکاري نهادهاي اصلي تعريف شده (خزانه و بانک مرکزي) ضمن رعايت شاخصها و اهداف کلان و بلندمدت اقتصادي، اجتماعي چارچوب اصلي بودجه را تعيين و در يک فرآيند رفت و برگشت با کليه دستگاههاي اجرايي و دولت بودجه کل کشور را تهيه و تنظيم و جهت مراحل بعد تقديم دولت مي کند.</a:t>
            </a:r>
            <a:endParaRPr lang="fa-IR" sz="2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Nazanin" pitchFamily="2" charset="-78"/>
            </a:endParaRPr>
          </a:p>
          <a:p>
            <a:pPr indent="252413" algn="r" rtl="1"/>
            <a:r>
              <a:rPr lang="ar-SA" sz="2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Lotus" pitchFamily="2" charset="-78"/>
              </a:rPr>
              <a:t>دولت وظيفه دارد ضمن رعايت اهداف کلان کشور که معمولاً در چارچوب برنامه هاي بلندمدت ارائه شده است بودجه را بررسي، نهايي و تحت عنوان لايحه بودجه که مهمترين سند يا لايحه ساليانه دولت مي باشد تقديم مجلس مي کند.</a:t>
            </a:r>
            <a:endParaRPr lang="fa-IR" sz="2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Nazanin" pitchFamily="2" charset="-78"/>
            </a:endParaRPr>
          </a:p>
          <a:p>
            <a:pPr indent="252413" algn="r" rtl="1"/>
            <a:r>
              <a:rPr lang="ar-SA" b="1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در اين مرحله علاوه بر شاخصهاي کلان کشور فاکتورهاي مهم تأثيرگذار بر تهيه و تنظيم بودجه عبارتند از:</a:t>
            </a:r>
            <a:endParaRPr lang="fa-IR" b="1" dirty="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ctr" rtl="1">
              <a:buClr>
                <a:srgbClr val="E30313"/>
              </a:buClr>
              <a:buFont typeface="Wingdings" pitchFamily="2" charset="2"/>
              <a:buChar char="ü"/>
            </a:pPr>
            <a:endParaRPr lang="fa-IR" sz="2400" b="1" dirty="0">
              <a:solidFill>
                <a:srgbClr val="CC00CC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ctr" rtl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400" b="1" dirty="0">
                <a:solidFill>
                  <a:srgbClr val="CC00CC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منابع (درآمدها)</a:t>
            </a:r>
            <a:endParaRPr lang="fa-IR" sz="2400" b="1" dirty="0">
              <a:solidFill>
                <a:srgbClr val="CC00CC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ctr" rtl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400" b="1" dirty="0">
                <a:solidFill>
                  <a:srgbClr val="CC00CC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مصارف (جاري و عمراني)</a:t>
            </a:r>
            <a:endParaRPr lang="fa-IR" sz="2400" b="1" dirty="0">
              <a:solidFill>
                <a:srgbClr val="CC00CC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ctr" rtl="1">
              <a:buClr>
                <a:srgbClr val="E30313"/>
              </a:buClr>
              <a:buFont typeface="Wingdings" pitchFamily="2" charset="2"/>
              <a:buChar char="ü"/>
            </a:pPr>
            <a:r>
              <a:rPr lang="ar-SA" sz="2400" b="1" dirty="0">
                <a:solidFill>
                  <a:srgbClr val="CC00CC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بنگاههاي اقتصادي</a:t>
            </a:r>
            <a:r>
              <a:rPr lang="ar-SA" sz="3200" b="1" dirty="0">
                <a:solidFill>
                  <a:srgbClr val="CC00CC"/>
                </a:solidFill>
                <a:latin typeface="Arial" pitchFamily="34" charset="0"/>
                <a:ea typeface="Times New Roman" pitchFamily="18" charset="0"/>
                <a:cs typeface="2  Zar" pitchFamily="2" charset="-78"/>
              </a:rPr>
              <a:t> (شرکتهاي دولتي)</a:t>
            </a:r>
            <a:endParaRPr lang="fa-IR" sz="3200" b="1" dirty="0">
              <a:solidFill>
                <a:srgbClr val="CC00CC"/>
              </a:solidFill>
              <a:latin typeface="Arial" pitchFamily="34" charset="0"/>
              <a:ea typeface="Times New Roman" pitchFamily="18" charset="0"/>
              <a:cs typeface="2  Zar" pitchFamily="2" charset="-78"/>
            </a:endParaRPr>
          </a:p>
          <a:p>
            <a:pPr indent="252413" algn="r"/>
            <a:r>
              <a:rPr lang="fa-IR" sz="2000" dirty="0">
                <a:latin typeface="Arial" pitchFamily="34" charset="0"/>
              </a:rPr>
              <a:t/>
            </a:r>
            <a:br>
              <a:rPr lang="fa-IR" sz="2000" dirty="0">
                <a:latin typeface="Arial" pitchFamily="34" charset="0"/>
              </a:rPr>
            </a:br>
            <a:endParaRPr lang="fa-IR" sz="2000" dirty="0">
              <a:latin typeface="Arial" pitchFamily="34" charset="0"/>
            </a:endParaRP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-4575175" y="4459288"/>
            <a:ext cx="3017837" cy="7937"/>
          </a:xfrm>
          <a:prstGeom prst="rect">
            <a:avLst/>
          </a:prstGeom>
          <a:solidFill>
            <a:srgbClr val="0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eaLnBrk="1" hangingPunct="1"/>
            <a:endParaRPr lang="en-US"/>
          </a:p>
        </p:txBody>
      </p:sp>
      <p:sp>
        <p:nvSpPr>
          <p:cNvPr id="29700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-4575175" y="4467225"/>
            <a:ext cx="3787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 eaLnBrk="1" hangingPunct="1"/>
            <a:r>
              <a:rPr lang="ar-SA" sz="1000">
                <a:latin typeface="Arial" pitchFamily="34" charset="0"/>
                <a:ea typeface="Times New Roman" pitchFamily="18" charset="0"/>
                <a:cs typeface="Zar" pitchFamily="2" charset="-78"/>
              </a:rPr>
              <a:t>1- بودجه ريزي دولتي تأليف عليرضا فرزيب، انتشارات و مرکز آ»وزش مديري دولتي، صفحه 64</a:t>
            </a:r>
            <a:endParaRPr lang="ar-SA">
              <a:latin typeface="Arial" pitchFamily="34" charset="0"/>
              <a:ea typeface="Times New Roman" pitchFamily="18" charset="0"/>
              <a:cs typeface="Zar" pitchFamily="2" charset="-78"/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sz="5600" b="1">
                <a:solidFill>
                  <a:srgbClr val="E30313"/>
                </a:solidFill>
                <a:latin typeface="Arial" pitchFamily="34" charset="0"/>
                <a:cs typeface="Titr" pitchFamily="2" charset="-78"/>
              </a:rPr>
              <a:t>الف) مرحله تهيه و تنظيم بودجه</a:t>
            </a:r>
            <a:endParaRPr lang="en-US" sz="5600" b="1">
              <a:solidFill>
                <a:srgbClr val="E30313"/>
              </a:solidFill>
              <a:latin typeface="Arial" pitchFamily="34" charset="0"/>
              <a:cs typeface="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582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445500" cy="4464050"/>
          </a:xfrm>
        </p:spPr>
        <p:txBody>
          <a:bodyPr/>
          <a:lstStyle/>
          <a:p>
            <a:pPr algn="just" rtl="1" eaLnBrk="1" hangingPunct="1">
              <a:buClr>
                <a:srgbClr val="E30313"/>
              </a:buClr>
              <a:buSzPct val="115000"/>
              <a:buFont typeface="Wingdings" pitchFamily="2" charset="2"/>
              <a:buChar char="ü"/>
            </a:pPr>
            <a:r>
              <a:rPr lang="ar-SA" sz="2600" smtClean="0">
                <a:solidFill>
                  <a:srgbClr val="000000"/>
                </a:solidFill>
                <a:ea typeface="Times New Roman" pitchFamily="18" charset="0"/>
                <a:cs typeface="Mitra" pitchFamily="2" charset="-78"/>
              </a:rPr>
              <a:t> </a:t>
            </a: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ارائه لايحه توسط دولت به مجلس</a:t>
            </a:r>
            <a:endParaRPr lang="fa-IR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  <a:p>
            <a:pPr algn="just" rtl="1" eaLnBrk="1" hangingPunct="1">
              <a:buClr>
                <a:srgbClr val="E30313"/>
              </a:buClr>
              <a:buSzPct val="115000"/>
              <a:buFont typeface="Wingdings" pitchFamily="2" charset="2"/>
              <a:buChar char="ü"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 ارسال بودجه به كميسيونها</a:t>
            </a:r>
            <a:endParaRPr lang="fa-IR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  <a:p>
            <a:pPr algn="just" rtl="1" eaLnBrk="1" hangingPunct="1">
              <a:buClr>
                <a:srgbClr val="E30313"/>
              </a:buClr>
              <a:buSzPct val="115000"/>
              <a:buFont typeface="Wingdings" pitchFamily="2" charset="2"/>
              <a:buChar char="ü"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 دفاع از كليات بودجه</a:t>
            </a:r>
            <a:endParaRPr lang="fa-IR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  <a:p>
            <a:pPr lvl="1" algn="just" rtl="1" eaLnBrk="1" hangingPunct="1">
              <a:buClr>
                <a:srgbClr val="E30313"/>
              </a:buClr>
              <a:buSzPct val="115000"/>
              <a:buFont typeface="Wingdings" pitchFamily="2" charset="2"/>
              <a:buChar char="ü"/>
            </a:pPr>
            <a:r>
              <a:rPr lang="ar-SA" sz="35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تأييد توسط شوراي نگهبان</a:t>
            </a:r>
            <a:endParaRPr lang="fa-IR" sz="35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  <a:p>
            <a:pPr algn="just" rtl="1" eaLnBrk="1" hangingPunct="1">
              <a:buClr>
                <a:srgbClr val="E30313"/>
              </a:buClr>
              <a:buSzPct val="115000"/>
              <a:buFont typeface="Wingdings" pitchFamily="2" charset="2"/>
              <a:buChar char="ü"/>
            </a:pPr>
            <a:r>
              <a:rPr lang="ar-SA" sz="3800" b="1" smtClean="0">
                <a:solidFill>
                  <a:srgbClr val="003399"/>
                </a:solidFill>
                <a:ea typeface="Times New Roman" pitchFamily="18" charset="0"/>
                <a:cs typeface="2  Zar" pitchFamily="2" charset="-78"/>
              </a:rPr>
              <a:t> اظهارنظر توسط مجمع در صورت ضرورت</a:t>
            </a:r>
            <a:endParaRPr lang="fa-IR" sz="3800" b="1" smtClean="0">
              <a:solidFill>
                <a:srgbClr val="003399"/>
              </a:solidFill>
              <a:ea typeface="Times New Roman" pitchFamily="18" charset="0"/>
              <a:cs typeface="2  Zar" pitchFamily="2" charset="-78"/>
            </a:endParaRPr>
          </a:p>
          <a:p>
            <a:pPr algn="just" rtl="1" eaLnBrk="1" hangingPunct="1">
              <a:buClr>
                <a:srgbClr val="E30313"/>
              </a:buClr>
              <a:buSzTx/>
              <a:buFont typeface="Wingdings" pitchFamily="2" charset="2"/>
              <a:buChar char="ü"/>
            </a:pPr>
            <a:endParaRPr lang="fa-IR" sz="2600" b="1" u="sng" smtClean="0">
              <a:solidFill>
                <a:srgbClr val="000000"/>
              </a:solidFill>
              <a:ea typeface="Times New Roman" pitchFamily="18" charset="0"/>
              <a:cs typeface="2  Zar" pitchFamily="2" charset="-78"/>
            </a:endParaRPr>
          </a:p>
        </p:txBody>
      </p:sp>
      <p:sp>
        <p:nvSpPr>
          <p:cNvPr id="221187" name="Text Box 3"/>
          <p:cNvSpPr txBox="1">
            <a:spLocks noChangeArrowheads="1"/>
          </p:cNvSpPr>
          <p:nvPr/>
        </p:nvSpPr>
        <p:spPr bwMode="auto">
          <a:xfrm>
            <a:off x="0" y="333375"/>
            <a:ext cx="914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5pPr>
            <a:lvl6pPr marL="25146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6pPr>
            <a:lvl7pPr marL="29718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7pPr>
            <a:lvl8pPr marL="34290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8pPr>
            <a:lvl9pPr marL="3886200" indent="-2286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1169Win2" pitchFamily="2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lang="fa-IR" sz="7400" b="1">
                <a:solidFill>
                  <a:srgbClr val="E30313"/>
                </a:solidFill>
                <a:latin typeface="Arial" pitchFamily="34" charset="0"/>
                <a:cs typeface="Titr" pitchFamily="2" charset="-78"/>
              </a:rPr>
              <a:t>ب:</a:t>
            </a:r>
            <a:r>
              <a:rPr lang="ar-SA" sz="7400" b="1">
                <a:solidFill>
                  <a:srgbClr val="E30313"/>
                </a:solidFill>
                <a:latin typeface="Arial" pitchFamily="34" charset="0"/>
                <a:cs typeface="Titr" pitchFamily="2" charset="-78"/>
              </a:rPr>
              <a:t>مرحله</a:t>
            </a:r>
            <a:r>
              <a:rPr lang="fa-IR" sz="7400" b="1">
                <a:solidFill>
                  <a:srgbClr val="E30313"/>
                </a:solidFill>
                <a:latin typeface="Arial" pitchFamily="34" charset="0"/>
                <a:cs typeface="Titr" pitchFamily="2" charset="-78"/>
              </a:rPr>
              <a:t> </a:t>
            </a:r>
            <a:r>
              <a:rPr lang="ar-SA" sz="7400" b="1">
                <a:solidFill>
                  <a:srgbClr val="E30313"/>
                </a:solidFill>
                <a:latin typeface="Arial" pitchFamily="34" charset="0"/>
                <a:cs typeface="Titr" pitchFamily="2" charset="-78"/>
              </a:rPr>
              <a:t>تصويب بودجه:</a:t>
            </a:r>
            <a:endParaRPr lang="en-US" sz="7400" b="1">
              <a:solidFill>
                <a:srgbClr val="E30313"/>
              </a:solidFill>
              <a:latin typeface="Arial" pitchFamily="34" charset="0"/>
              <a:cs typeface="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029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1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1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 build="p"/>
      <p:bldP spid="22118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605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مکاتب اقتصادي  نقش و وظيفه دولت</vt:lpstr>
      <vt:lpstr>مکتب کينز:</vt:lpstr>
      <vt:lpstr>مکتب کلاسيکها</vt:lpstr>
      <vt:lpstr>مکتب پوليون:</vt:lpstr>
      <vt:lpstr>مکتب نئوکلاسيکها:</vt:lpstr>
      <vt:lpstr>مکتب نئوکينزينها:</vt:lpstr>
      <vt:lpstr>مراحل بودجه بندي </vt:lpstr>
      <vt:lpstr>PowerPoint Presentation</vt:lpstr>
      <vt:lpstr>PowerPoint Presentation</vt:lpstr>
      <vt:lpstr>ج) مرحله اجراء بودجه:</vt:lpstr>
      <vt:lpstr>د) مرحله نظارت بر بودجه:</vt:lpstr>
      <vt:lpstr> نظارت داخلي:</vt:lpstr>
      <vt:lpstr>نظارت خارجي: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مکاتب اقتصادي  نقش و وظيفه دولت</dc:title>
  <dc:creator>SCC</dc:creator>
  <cp:lastModifiedBy>SCC</cp:lastModifiedBy>
  <cp:revision>2</cp:revision>
  <dcterms:created xsi:type="dcterms:W3CDTF">2020-04-14T09:13:27Z</dcterms:created>
  <dcterms:modified xsi:type="dcterms:W3CDTF">2020-04-14T09:22:00Z</dcterms:modified>
</cp:coreProperties>
</file>